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9" r:id="rId2"/>
    <p:sldId id="454" r:id="rId3"/>
    <p:sldId id="414" r:id="rId4"/>
    <p:sldId id="456" r:id="rId5"/>
    <p:sldId id="458" r:id="rId6"/>
    <p:sldId id="459" r:id="rId7"/>
    <p:sldId id="432" r:id="rId8"/>
    <p:sldId id="433" r:id="rId9"/>
    <p:sldId id="436" r:id="rId10"/>
    <p:sldId id="443" r:id="rId11"/>
    <p:sldId id="445" r:id="rId12"/>
    <p:sldId id="439" r:id="rId13"/>
    <p:sldId id="455" r:id="rId14"/>
    <p:sldId id="442" r:id="rId15"/>
    <p:sldId id="460" r:id="rId16"/>
    <p:sldId id="441" r:id="rId17"/>
    <p:sldId id="450" r:id="rId18"/>
    <p:sldId id="354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5567">
          <p15:clr>
            <a:srgbClr val="A4A3A4"/>
          </p15:clr>
        </p15:guide>
        <p15:guide id="8" pos="1247" userDrawn="1">
          <p15:clr>
            <a:srgbClr val="A4A3A4"/>
          </p15:clr>
        </p15:guide>
        <p15:guide id="9" pos="4535">
          <p15:clr>
            <a:srgbClr val="A4A3A4"/>
          </p15:clr>
        </p15:guide>
        <p15:guide id="10" pos="2789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F8F8F8"/>
    <a:srgbClr val="877F53"/>
    <a:srgbClr val="CCCC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9109" autoAdjust="0"/>
  </p:normalViewPr>
  <p:slideViewPr>
    <p:cSldViewPr snapToGrid="0">
      <p:cViewPr varScale="1">
        <p:scale>
          <a:sx n="110" d="100"/>
          <a:sy n="110" d="100"/>
        </p:scale>
        <p:origin x="-2022" y="-84"/>
      </p:cViewPr>
      <p:guideLst>
        <p:guide orient="horz" pos="3968"/>
        <p:guide orient="horz" pos="476"/>
        <p:guide orient="horz" pos="1308"/>
        <p:guide orient="horz" pos="3612"/>
        <p:guide orient="horz" pos="2086"/>
        <p:guide pos="2873"/>
        <p:guide pos="1541"/>
        <p:guide pos="5567"/>
        <p:guide pos="1247"/>
        <p:guide pos="4535"/>
        <p:guide pos="2794"/>
        <p:guide pos="55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66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88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010F0424-C5FD-47DE-AB0B-11E7FCBE3566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28167"/>
            <a:ext cx="2946400" cy="496887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91" y="9428167"/>
            <a:ext cx="2946400" cy="496887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4F5185B5-3F9B-40B3-A2C3-C0EEAE6F73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1502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38616071-5B40-4BF3-AD87-8595F9A3C045}" type="datetimeFigureOut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B6834F24-D8D7-45A6-8C0E-AF95521C9D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894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ADC1B-AEDB-47D8-AB83-C71BBEBC4BAB}" type="slidenum">
              <a:rPr lang="ko-KR" altLang="en-US" smtClean="0">
                <a:ea typeface="가는각진제목체" charset="-127"/>
              </a:rPr>
              <a:pPr/>
              <a:t>1</a:t>
            </a:fld>
            <a:endParaRPr lang="en-US" altLang="ko-KR" smtClean="0">
              <a:ea typeface="가는각진제목체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11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12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13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14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15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16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17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ADC1B-AEDB-47D8-AB83-C71BBEBC4BAB}" type="slidenum">
              <a:rPr lang="ko-KR" altLang="en-US" smtClean="0">
                <a:ea typeface="가는각진제목체" charset="-127"/>
              </a:rPr>
              <a:pPr/>
              <a:t>2</a:t>
            </a:fld>
            <a:endParaRPr lang="en-US" altLang="ko-KR" smtClean="0">
              <a:ea typeface="가는각진제목체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4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5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6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7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8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9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198" y="9428816"/>
            <a:ext cx="294691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5" tIns="45646" rIns="91295" bIns="45646" anchor="b"/>
          <a:lstStyle/>
          <a:p>
            <a:pPr algn="r" defTabSz="912954"/>
            <a:fld id="{39D507D4-FD0A-4622-A47A-8C3DAB2FA535}" type="slidenum">
              <a:rPr lang="ko-KR" altLang="en-US" sz="1200">
                <a:solidFill>
                  <a:schemeClr val="bg2"/>
                </a:solidFill>
                <a:latin typeface="굴림" pitchFamily="50" charset="-127"/>
                <a:ea typeface="굴림" pitchFamily="50" charset="-127"/>
              </a:rPr>
              <a:pPr algn="r" defTabSz="912954"/>
              <a:t>10</a:t>
            </a:fld>
            <a:endParaRPr lang="en-US" altLang="ko-KR" sz="1200" dirty="0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CB9-0775-4E50-A302-55C56621FDCC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BC34-3F6F-417F-9DF5-9D6FEF54C053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0EB5-4221-43F7-93A6-461D6D004339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88" y="581025"/>
            <a:ext cx="8335962" cy="33655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1CB7-A935-482E-8348-D8DEFB1DF968}" type="datetime1">
              <a:rPr lang="ko-KR" altLang="en-US" smtClean="0"/>
              <a:pPr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 sz="1100"/>
            </a:lvl1pPr>
          </a:lstStyle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3" name="Picture 2" descr="HR COM 회사명이미지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453336"/>
            <a:ext cx="117633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3"/>
          <p:cNvSpPr/>
          <p:nvPr userDrawn="1"/>
        </p:nvSpPr>
        <p:spPr>
          <a:xfrm>
            <a:off x="303213" y="601526"/>
            <a:ext cx="8524875" cy="4571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3A3A4E"/>
              </a:gs>
            </a:gsLst>
            <a:lin ang="0"/>
          </a:gradFill>
          <a:ln w="6345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179999" tIns="35999" rIns="35999" bIns="35999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Arial Unicode MS" pitchFamily="50"/>
              <a:cs typeface="Arial Unicode MS" pitchFamily="5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DB2B-A860-4FF3-BB04-8C802AE5D2A1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B31-600A-416F-B439-081AA2822780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32DA-3366-43CB-AC2B-1047393606CF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728-E2A0-4FFA-9A77-8913E0EB54E0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C74D-A790-4638-92EF-B5A5982C3F9E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09A9-97DA-4402-AD8C-DAF2E232AEC4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0A91-7217-4DFD-9AF1-EB7718A2ED72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4722-FE39-4A1B-A34A-061C383D19A1}" type="datetime1">
              <a:rPr lang="ko-KR" altLang="en-US" smtClean="0"/>
              <a:pPr/>
              <a:t>2017-05-25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C61A-DF35-40F7-A3FB-6FF2034BD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5"/>
          <p:cNvSpPr>
            <a:spLocks noGrp="1" noChangeArrowheads="1"/>
          </p:cNvSpPr>
          <p:nvPr>
            <p:ph type="subTitle" sz="quarter" idx="4294967295"/>
          </p:nvPr>
        </p:nvSpPr>
        <p:spPr bwMode="auto">
          <a:xfrm>
            <a:off x="3661595" y="4893351"/>
            <a:ext cx="182081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8000" tIns="18000" rIns="18000" bIns="18000" anchor="ctr">
            <a:normAutofit fontScale="92500" lnSpcReduction="10000"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2017.  05.  25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579828" y="736600"/>
            <a:ext cx="241788" cy="261938"/>
          </a:xfrm>
          <a:prstGeom prst="rect">
            <a:avLst/>
          </a:prstGeom>
          <a:solidFill>
            <a:srgbClr val="FF0000"/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579828" y="1098550"/>
            <a:ext cx="241788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79828" y="1462088"/>
            <a:ext cx="241788" cy="258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579828" y="1812925"/>
            <a:ext cx="241788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260374" y="736600"/>
            <a:ext cx="240323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8260374" y="1098550"/>
            <a:ext cx="240323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8261839" y="1462088"/>
            <a:ext cx="240323" cy="258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940920" y="736600"/>
            <a:ext cx="241788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940920" y="1098550"/>
            <a:ext cx="241788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621466" y="736600"/>
            <a:ext cx="241788" cy="261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992064" y="601212"/>
            <a:ext cx="7829550" cy="36512"/>
          </a:xfrm>
          <a:prstGeom prst="rect">
            <a:avLst/>
          </a:prstGeom>
          <a:gradFill rotWithShape="1">
            <a:gsLst>
              <a:gs pos="67000">
                <a:schemeClr val="tx1">
                  <a:lumMod val="50000"/>
                  <a:lumOff val="50000"/>
                  <a:alpha val="74000"/>
                </a:schemeClr>
              </a:gs>
              <a:gs pos="100000">
                <a:srgbClr val="3A3A4E"/>
              </a:gs>
            </a:gsLst>
            <a:lin ang="0" scaled="1"/>
          </a:gra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0" tIns="36000" rIns="36000" bIns="36000" anchor="ctr"/>
          <a:lstStyle/>
          <a:p>
            <a:pPr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6006" y="556762"/>
            <a:ext cx="633046" cy="182562"/>
            <a:chOff x="353" y="498"/>
            <a:chExt cx="619" cy="1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53" y="498"/>
              <a:ext cx="165" cy="165"/>
            </a:xfrm>
            <a:prstGeom prst="rect">
              <a:avLst/>
            </a:prstGeom>
            <a:grpFill/>
            <a:ln w="6350" algn="ctr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180000" tIns="36000" rIns="36000" bIns="36000" anchor="ctr"/>
            <a:lstStyle/>
            <a:p>
              <a:pPr>
                <a:defRPr/>
              </a:pPr>
              <a:endParaRPr lang="ko-KR" altLang="en-US"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579" y="498"/>
              <a:ext cx="166" cy="165"/>
            </a:xfrm>
            <a:prstGeom prst="rect">
              <a:avLst/>
            </a:prstGeom>
            <a:grpFill/>
            <a:ln w="6350" algn="ctr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180000" tIns="36000" rIns="36000" bIns="36000" anchor="ctr"/>
            <a:lstStyle/>
            <a:p>
              <a:pPr>
                <a:defRPr/>
              </a:pPr>
              <a:endParaRPr lang="ko-KR" altLang="en-US"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807" y="498"/>
              <a:ext cx="165" cy="165"/>
            </a:xfrm>
            <a:prstGeom prst="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180000" tIns="36000" rIns="36000" bIns="36000" anchor="ctr"/>
            <a:lstStyle/>
            <a:p>
              <a:pPr>
                <a:defRPr/>
              </a:pPr>
              <a:endParaRPr lang="ko-KR" altLang="en-US"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803" y="6025791"/>
            <a:ext cx="1362808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6" name="그룹 25"/>
          <p:cNvGrpSpPr/>
          <p:nvPr/>
        </p:nvGrpSpPr>
        <p:grpSpPr>
          <a:xfrm>
            <a:off x="2085225" y="2626370"/>
            <a:ext cx="4973550" cy="608821"/>
            <a:chOff x="2099973" y="2802508"/>
            <a:chExt cx="4973550" cy="608821"/>
          </a:xfrm>
        </p:grpSpPr>
        <p:sp>
          <p:nvSpPr>
            <p:cNvPr id="21" name="Rectangle 36"/>
            <p:cNvSpPr txBox="1">
              <a:spLocks noChangeArrowheads="1"/>
            </p:cNvSpPr>
            <p:nvPr/>
          </p:nvSpPr>
          <p:spPr bwMode="auto">
            <a:xfrm>
              <a:off x="3667970" y="2802508"/>
              <a:ext cx="3405553" cy="60882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lIns="18000" tIns="18000" rIns="18000" bIns="1800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9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다음_Regular" pitchFamily="2" charset="-127"/>
                  <a:ea typeface="다음_Regular" pitchFamily="2" charset="-127"/>
                  <a:cs typeface="Times New Roman" pitchFamily="18" charset="0"/>
                </a:rPr>
                <a:t>제작 대행 교육 자료</a:t>
              </a:r>
              <a:endParaRPr kumimoji="1" lang="ko-KR" alt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imes New Roman" pitchFamily="18" charset="0"/>
              </a:endParaRPr>
            </a:p>
          </p:txBody>
        </p:sp>
        <p:pic>
          <p:nvPicPr>
            <p:cNvPr id="1026" name="Picture 2" descr="D:\19. 네이버모두 교육관련 자료\네이버모두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9973" y="2915117"/>
              <a:ext cx="1429391" cy="3836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3633079" y="2872918"/>
              <a:ext cx="0" cy="46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4877732" y="1342283"/>
            <a:ext cx="273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신청서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554127" y="3632508"/>
            <a:ext cx="4038381" cy="152497"/>
          </a:xfrm>
          <a:prstGeom prst="triangle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pic>
        <p:nvPicPr>
          <p:cNvPr id="2052" name="Picture 4" descr="D:\19. 네이버모두 교육관련 자료\전체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55" y="4014606"/>
            <a:ext cx="3744000" cy="1881559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2736752" y="4563813"/>
            <a:ext cx="1007112" cy="324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4" name="이등변 삼각형 13"/>
          <p:cNvSpPr/>
          <p:nvPr/>
        </p:nvSpPr>
        <p:spPr>
          <a:xfrm rot="10800000">
            <a:off x="781195" y="3792474"/>
            <a:ext cx="3123522" cy="14161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pic>
        <p:nvPicPr>
          <p:cNvPr id="7170" name="Picture 2" descr="D:\19. 네이버모두 교육관련 자료\신청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376" y="1653703"/>
            <a:ext cx="3744000" cy="2314453"/>
          </a:xfrm>
          <a:prstGeom prst="rect">
            <a:avLst/>
          </a:prstGeom>
          <a:noFill/>
        </p:spPr>
      </p:pic>
      <p:pic>
        <p:nvPicPr>
          <p:cNvPr id="7171" name="Picture 3" descr="D:\19. 네이버모두 교육관련 자료\신청서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376" y="3786067"/>
            <a:ext cx="3744000" cy="2235152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신청서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3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46" y="1619642"/>
            <a:ext cx="3739193" cy="206280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414568" y="2311889"/>
            <a:ext cx="1759952" cy="25716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633740" y="1230145"/>
            <a:ext cx="273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신청서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상단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)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8194" name="Picture 2" descr="D:\19. 네이버모두 교육관련 자료\신청서작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40" y="1531703"/>
            <a:ext cx="3528000" cy="38445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195" name="Picture 3" descr="D:\19. 네이버모두 교육관련 자료\신청서작성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858" y="1531591"/>
            <a:ext cx="3431512" cy="384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883695" y="1210016"/>
            <a:ext cx="273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신청서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하단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)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68034" y="3994030"/>
            <a:ext cx="86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147316" y="3994030"/>
            <a:ext cx="1777041" cy="1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b="1" dirty="0" smtClean="0">
                <a:solidFill>
                  <a:schemeClr val="tx1"/>
                </a:solidFill>
              </a:rPr>
              <a:t>보유하고 있는 홈페이지 주소 입력</a:t>
            </a:r>
            <a:endParaRPr lang="ko-KR" altLang="en-US" sz="600" b="1" dirty="0">
              <a:solidFill>
                <a:schemeClr val="tx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신청서 작성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Sample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6446" y="5432382"/>
            <a:ext cx="365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계약내용 확인 및 신청일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신청자 서명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필수정보 기개 사항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파란 글씨 부분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)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신청서 서명 후 </a:t>
            </a:r>
            <a:r>
              <a:rPr lang="ko-KR" altLang="en-US" sz="950" b="1" dirty="0" err="1" smtClean="0">
                <a:latin typeface="다음_Regular" pitchFamily="2" charset="-127"/>
                <a:ea typeface="다음_Regular" pitchFamily="2" charset="-127"/>
              </a:rPr>
              <a:t>웹팩스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 전송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(0502-358-7750)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661" y="5432382"/>
            <a:ext cx="365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신청서 상단 부분으로 영업자 정보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고객정보 기재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필수정보 기재 사항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파란 글씨 부분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)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휴대폰 통신사 표시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인증업무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924666" y="6014044"/>
            <a:ext cx="3916389" cy="41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※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고객에게 공지 사항 고지 및 신청인  자필 서명 必</a:t>
            </a:r>
            <a:endParaRPr lang="ko-KR" altLang="en-US" sz="1000" b="1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238792" y="1350909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제작요청 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pic>
        <p:nvPicPr>
          <p:cNvPr id="3074" name="Picture 2" descr="D:\19. 네이버모두 교육관련 자료\제작신청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670" y="1647376"/>
            <a:ext cx="5054400" cy="368374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5762444" y="2239542"/>
            <a:ext cx="698741" cy="270743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01773" y="4557172"/>
            <a:ext cx="563594" cy="270743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제작요청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313607" y="5354105"/>
            <a:ext cx="5055079" cy="405823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rPr>
              <a:t>   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번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상단 중앙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)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모두 제작요청 클릭 후      번 제작 요청 클릭</a:t>
            </a:r>
            <a:endParaRPr lang="en-US" altLang="ko-KR" sz="100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8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511" y="1639306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354922" y="2337758"/>
            <a:ext cx="491795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9" name="순서도: 연결자 18"/>
          <p:cNvSpPr/>
          <p:nvPr/>
        </p:nvSpPr>
        <p:spPr>
          <a:xfrm>
            <a:off x="3514793" y="5487016"/>
            <a:ext cx="144000" cy="144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순서도: 연결자 21"/>
          <p:cNvSpPr/>
          <p:nvPr/>
        </p:nvSpPr>
        <p:spPr>
          <a:xfrm>
            <a:off x="6770722" y="4529275"/>
            <a:ext cx="180000" cy="180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2</a:t>
            </a:r>
            <a:endParaRPr lang="ko-KR" altLang="en-US" sz="11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순서도: 연결자 22"/>
          <p:cNvSpPr/>
          <p:nvPr/>
        </p:nvSpPr>
        <p:spPr>
          <a:xfrm>
            <a:off x="5530499" y="2243125"/>
            <a:ext cx="180000" cy="180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4" name="순서도: 연결자 23"/>
          <p:cNvSpPr/>
          <p:nvPr/>
        </p:nvSpPr>
        <p:spPr>
          <a:xfrm>
            <a:off x="6224379" y="5486538"/>
            <a:ext cx="144000" cy="144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2</a:t>
            </a:r>
            <a:endParaRPr lang="ko-KR" altLang="en-US" sz="11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204288" y="1212893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메뉴선택 및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콘텐츠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 입력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313277" y="5272669"/>
            <a:ext cx="5299781" cy="773805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필수 입력 사항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defRPr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  -</a:t>
            </a:r>
            <a:r>
              <a:rPr lang="en-US" altLang="ko-KR" sz="950" b="1" dirty="0" smtClean="0">
                <a:latin typeface="맑은 고딕"/>
                <a:ea typeface="맑은 고딕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신청서 팩스전송 여부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/ </a:t>
            </a:r>
            <a:r>
              <a:rPr lang="ko-KR" altLang="en-US" sz="950" b="1" dirty="0" err="1" smtClean="0">
                <a:latin typeface="다음_Regular" pitchFamily="2" charset="-127"/>
                <a:ea typeface="다음_Regular" pitchFamily="2" charset="-127"/>
              </a:rPr>
              <a:t>업체명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사업자등록번호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메뉴선택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업체소개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주요업무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신청서 필수 사항 모두 입력 후 등록하기 클릭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메뉴선택 및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콘텐츠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입력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D:\19. 네이버모두 교육관련 자료\자료등록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316" y="1496608"/>
            <a:ext cx="5231582" cy="2074728"/>
          </a:xfrm>
          <a:prstGeom prst="rect">
            <a:avLst/>
          </a:prstGeom>
          <a:noFill/>
        </p:spPr>
      </p:pic>
      <p:pic>
        <p:nvPicPr>
          <p:cNvPr id="15" name="Picture 2" descr="D:\19. 네이버모두 교육관련 자료\자료등록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0789" y="3431351"/>
            <a:ext cx="5232586" cy="1779008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160927" y="4820603"/>
            <a:ext cx="756000" cy="288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9255" y="1457425"/>
            <a:ext cx="597315" cy="218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필수입력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2976" y="1627077"/>
            <a:ext cx="597315" cy="218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필수입력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8561" y="1805356"/>
            <a:ext cx="597315" cy="218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필수입력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5245" y="1723085"/>
            <a:ext cx="191725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err="1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오시는길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: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약도 보여주는 기능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상세주소 기재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)</a:t>
            </a:r>
          </a:p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게시판 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: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고객과 업주간 의사소통 가능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갤러리 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: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업체와 상품에 대한 사진보기 기능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2051" y="2136030"/>
            <a:ext cx="364837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최대한 상세하게 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4~5</a:t>
            </a:r>
            <a:r>
              <a:rPr lang="ko-KR" altLang="en-US" sz="600" dirty="0" err="1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줄이상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기재하여 주시면 완성도 높은 </a:t>
            </a:r>
            <a:r>
              <a:rPr lang="ko-KR" altLang="en-US" sz="600" dirty="0" err="1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모바일홈페이지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제작을 할 수 있습니다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.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2051" y="2799883"/>
            <a:ext cx="30918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고객을 위한 정보 입니다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.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현재 진행중인 일들을 자세히 기재하여 주시기 바랍니다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6574" y="4773190"/>
            <a:ext cx="2229283" cy="3567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자료등록 최종단계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검수 및 수정 단계에서 내용 수정 가능 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0486" y="3633807"/>
            <a:ext cx="195323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나눔고딕" pitchFamily="50" charset="-127"/>
              <a:buChar char="▶"/>
            </a:pPr>
            <a:r>
              <a:rPr lang="en-US" altLang="ko-KR" sz="600" dirty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사진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이미지</a:t>
            </a:r>
            <a:r>
              <a:rPr lang="en-US" altLang="ko-KR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) </a:t>
            </a:r>
            <a:r>
              <a:rPr lang="ko-KR" altLang="en-US" sz="600" dirty="0" smtClean="0">
                <a:solidFill>
                  <a:srgbClr val="C00000"/>
                </a:solidFill>
                <a:latin typeface="다음_Regular" pitchFamily="2" charset="-127"/>
                <a:ea typeface="다음_Regular" pitchFamily="2" charset="-127"/>
              </a:rPr>
              <a:t>파일이 업로드 안될 시 담당자 연락</a:t>
            </a:r>
            <a:endParaRPr lang="en-US" altLang="ko-KR" sz="600" dirty="0" smtClean="0">
              <a:solidFill>
                <a:srgbClr val="C0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21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11" y="1481994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285911" y="3200286"/>
            <a:ext cx="655697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333135" y="3460956"/>
            <a:ext cx="5142271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327527" y="5349281"/>
            <a:ext cx="5004000" cy="618812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defRPr/>
            </a:pP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         메뉴선택 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및 </a:t>
            </a:r>
            <a:r>
              <a:rPr lang="ko-KR" altLang="en-US" sz="950" b="1" dirty="0" err="1">
                <a:latin typeface="다음_Regular" pitchFamily="2" charset="-127"/>
                <a:ea typeface="다음_Regular" pitchFamily="2" charset="-127"/>
              </a:rPr>
              <a:t>콘텐츠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입력을 완료하시면 목록 상태에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제작 요청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으로 표시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defRPr/>
            </a:pP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       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디자이너가  제작 요청 하신 내용을 보고 제작을 진행할 경우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950" b="1" dirty="0" err="1" smtClean="0">
                <a:latin typeface="다음_Regular" pitchFamily="2" charset="-127"/>
                <a:ea typeface="다음_Regular" pitchFamily="2" charset="-127"/>
              </a:rPr>
              <a:t>제작중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으로 표시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47" y="1609810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733207" y="3321050"/>
            <a:ext cx="504000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527" y="1584118"/>
            <a:ext cx="5004000" cy="3742091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3254453" y="1612474"/>
            <a:ext cx="511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42" t="33438" r="5018" b="45329"/>
          <a:stretch/>
        </p:blipFill>
        <p:spPr bwMode="auto">
          <a:xfrm>
            <a:off x="6714047" y="981331"/>
            <a:ext cx="2240162" cy="140010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순서도: 병합 7"/>
          <p:cNvSpPr/>
          <p:nvPr/>
        </p:nvSpPr>
        <p:spPr>
          <a:xfrm>
            <a:off x="6821032" y="2390651"/>
            <a:ext cx="2026193" cy="801119"/>
          </a:xfrm>
          <a:prstGeom prst="flowChartMerg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270883" y="1549241"/>
            <a:ext cx="648000" cy="324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0" name="순서도: 병합 19"/>
          <p:cNvSpPr/>
          <p:nvPr/>
        </p:nvSpPr>
        <p:spPr>
          <a:xfrm rot="16043283">
            <a:off x="4607054" y="2192490"/>
            <a:ext cx="1574864" cy="4532250"/>
          </a:xfrm>
          <a:prstGeom prst="flowChartMerg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42" t="61254" r="5018" b="17723"/>
          <a:stretch/>
        </p:blipFill>
        <p:spPr bwMode="auto">
          <a:xfrm>
            <a:off x="654571" y="3726622"/>
            <a:ext cx="2606303" cy="16126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2461235" y="4552795"/>
            <a:ext cx="756000" cy="324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9" name="순서도: 연결자 8"/>
          <p:cNvSpPr/>
          <p:nvPr/>
        </p:nvSpPr>
        <p:spPr>
          <a:xfrm>
            <a:off x="6784204" y="1044413"/>
            <a:ext cx="288000" cy="288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5" name="순서도: 연결자 24"/>
          <p:cNvSpPr/>
          <p:nvPr/>
        </p:nvSpPr>
        <p:spPr>
          <a:xfrm>
            <a:off x="697727" y="3778776"/>
            <a:ext cx="288000" cy="288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8792" y="1414725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기획 및 제작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순서도: 연결자 25"/>
          <p:cNvSpPr/>
          <p:nvPr/>
        </p:nvSpPr>
        <p:spPr>
          <a:xfrm>
            <a:off x="3473979" y="5469278"/>
            <a:ext cx="180000" cy="180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순서도: 연결자 26"/>
          <p:cNvSpPr/>
          <p:nvPr/>
        </p:nvSpPr>
        <p:spPr>
          <a:xfrm>
            <a:off x="3473979" y="5693842"/>
            <a:ext cx="180000" cy="1800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–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기획 및 제작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325261" y="5349281"/>
            <a:ext cx="5004000" cy="635139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디자이너 가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제작 완료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”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처리를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할 경우  상세정보 하단 중앙에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검수완료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”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버튼 생성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해당 버튼을 클릭 하시면  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검수완료</a:t>
            </a:r>
            <a:r>
              <a:rPr lang="en-US" altLang="ko-KR" sz="950" b="1" dirty="0" smtClean="0">
                <a:latin typeface="다음_Regular" pitchFamily="2" charset="-127"/>
                <a:ea typeface="다음_Regular" pitchFamily="2" charset="-127"/>
              </a:rPr>
              <a:t>”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처리가 되어 최종 제작 완료</a:t>
            </a:r>
            <a:endParaRPr lang="en-US" altLang="ko-KR" sz="95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검수 완료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47" y="1609810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145399" y="3321050"/>
            <a:ext cx="504000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2053" name="Picture 5" descr="D:\19. 네이버모두 교육관련 자료\검수완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261" y="1584118"/>
            <a:ext cx="5004000" cy="3735133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3254453" y="1612474"/>
            <a:ext cx="511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38792" y="1414725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검수 완료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478059" y="4568032"/>
            <a:ext cx="686768" cy="288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01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238792" y="1342283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제작 완료 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308882" y="5410685"/>
            <a:ext cx="5055079" cy="514800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950" b="1" dirty="0"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검수완료</a:t>
            </a:r>
            <a:r>
              <a:rPr lang="en-US" altLang="ko-KR" sz="950" b="1" dirty="0">
                <a:latin typeface="다음_Regular" pitchFamily="2" charset="-127"/>
                <a:ea typeface="다음_Regular" pitchFamily="2" charset="-127"/>
              </a:rPr>
              <a:t>” 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처리 하신 경우 수정 요청은 </a:t>
            </a:r>
            <a:r>
              <a:rPr lang="en-US" altLang="ko-KR" sz="950" b="1" dirty="0"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유지보수 신청</a:t>
            </a:r>
            <a:r>
              <a:rPr lang="en-US" altLang="ko-KR" sz="950" b="1" dirty="0">
                <a:latin typeface="다음_Regular" pitchFamily="2" charset="-127"/>
                <a:ea typeface="다음_Regular" pitchFamily="2" charset="-127"/>
              </a:rPr>
              <a:t>” </a:t>
            </a:r>
            <a:r>
              <a:rPr lang="ko-KR" altLang="en-US" sz="950" b="1" dirty="0">
                <a:latin typeface="다음_Regular" pitchFamily="2" charset="-127"/>
                <a:ea typeface="다음_Regular" pitchFamily="2" charset="-127"/>
              </a:rPr>
              <a:t>게시판에 수정 내용을 </a:t>
            </a:r>
            <a:r>
              <a:rPr lang="ko-KR" altLang="en-US" sz="950" b="1" dirty="0" smtClean="0">
                <a:latin typeface="다음_Regular" pitchFamily="2" charset="-127"/>
                <a:ea typeface="다음_Regular" pitchFamily="2" charset="-127"/>
              </a:rPr>
              <a:t>등록</a:t>
            </a:r>
            <a:endParaRPr lang="en-US" altLang="ko-KR" sz="950" b="1" dirty="0"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309221" y="1659596"/>
            <a:ext cx="5054400" cy="3688862"/>
            <a:chOff x="3304486" y="1640222"/>
            <a:chExt cx="5054400" cy="3688862"/>
          </a:xfrm>
        </p:grpSpPr>
        <p:pic>
          <p:nvPicPr>
            <p:cNvPr id="5122" name="Picture 2" descr="D:\19. 네이버모두 교육관련 자료\검수완료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4486" y="1640222"/>
              <a:ext cx="5054400" cy="1948530"/>
            </a:xfrm>
            <a:prstGeom prst="rect">
              <a:avLst/>
            </a:prstGeom>
            <a:noFill/>
          </p:spPr>
        </p:pic>
        <p:pic>
          <p:nvPicPr>
            <p:cNvPr id="5123" name="Picture 3" descr="D:\19. 네이버모두 교육관련 자료\검수완료2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4486" y="3574726"/>
              <a:ext cx="5054400" cy="1754358"/>
            </a:xfrm>
            <a:prstGeom prst="rect">
              <a:avLst/>
            </a:prstGeom>
            <a:noFill/>
          </p:spPr>
        </p:pic>
      </p:grpSp>
      <p:sp>
        <p:nvSpPr>
          <p:cNvPr id="16" name="직사각형 15"/>
          <p:cNvSpPr/>
          <p:nvPr/>
        </p:nvSpPr>
        <p:spPr>
          <a:xfrm>
            <a:off x="5386183" y="4692140"/>
            <a:ext cx="864000" cy="216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제작 완료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47" y="1609810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535815" y="3321050"/>
            <a:ext cx="504000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 rot="16200000">
            <a:off x="422678" y="4033326"/>
            <a:ext cx="888537" cy="1059144"/>
          </a:xfrm>
          <a:prstGeom prst="chevron">
            <a:avLst>
              <a:gd name="adj" fmla="val 24571"/>
            </a:avLst>
          </a:prstGeom>
          <a:solidFill>
            <a:srgbClr val="0DB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1396518" y="4581595"/>
            <a:ext cx="7349917" cy="10684"/>
          </a:xfrm>
          <a:prstGeom prst="straightConnector1">
            <a:avLst/>
          </a:prstGeom>
          <a:ln w="12700">
            <a:solidFill>
              <a:srgbClr val="0DB7C7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6"/>
          <p:cNvSpPr txBox="1">
            <a:spLocks noChangeArrowheads="1"/>
          </p:cNvSpPr>
          <p:nvPr/>
        </p:nvSpPr>
        <p:spPr bwMode="auto">
          <a:xfrm>
            <a:off x="1396518" y="4220337"/>
            <a:ext cx="153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DB7C7"/>
                </a:solidFill>
                <a:latin typeface="다음_Regular" pitchFamily="2" charset="-127"/>
                <a:ea typeface="다음_Regular" pitchFamily="2" charset="-127"/>
              </a:rPr>
              <a:t>Question. </a:t>
            </a:r>
            <a:r>
              <a:rPr lang="en-US" altLang="ko-KR" sz="1800" b="1" dirty="0">
                <a:solidFill>
                  <a:srgbClr val="0DB7C7"/>
                </a:solidFill>
                <a:latin typeface="다음_Regular" pitchFamily="2" charset="-127"/>
                <a:ea typeface="다음_Regular" pitchFamily="2" charset="-127"/>
              </a:rPr>
              <a:t>4</a:t>
            </a:r>
            <a:endParaRPr lang="ko-KR" altLang="en-US" sz="1800" b="1" dirty="0">
              <a:solidFill>
                <a:srgbClr val="0DB7C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2939330" y="4268906"/>
            <a:ext cx="4743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검색 노출로 설정하였지만 검색 결과 노출이 되지 않습니다</a:t>
            </a:r>
            <a:endParaRPr lang="ko-KR" altLang="en-US" sz="14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753" y="4599401"/>
            <a:ext cx="566775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Answer</a:t>
            </a:r>
            <a:r>
              <a:rPr lang="en-US" altLang="ko-K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_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검색기준에 따라 검색 노출이 제외될 수 있으며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검색오류 일 수 있으므로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    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모두 고객센터 페이지 내 별도 접수를 원하실 경우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,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 홈페이지 내 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유지보수 신청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”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게시판에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   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홈페이지 정보를 입력 하신 후 요청 하시면 됩니다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.</a:t>
            </a:r>
          </a:p>
        </p:txBody>
      </p:sp>
      <p:sp>
        <p:nvSpPr>
          <p:cNvPr id="39" name="자유형 38"/>
          <p:cNvSpPr/>
          <p:nvPr/>
        </p:nvSpPr>
        <p:spPr>
          <a:xfrm rot="16200000">
            <a:off x="704018" y="3759108"/>
            <a:ext cx="325856" cy="1059144"/>
          </a:xfrm>
          <a:custGeom>
            <a:avLst/>
            <a:gdLst>
              <a:gd name="connsiteX0" fmla="*/ 290354 w 290354"/>
              <a:gd name="connsiteY0" fmla="*/ 471616 h 943232"/>
              <a:gd name="connsiteX1" fmla="*/ 95533 w 290354"/>
              <a:gd name="connsiteY1" fmla="*/ 943232 h 943232"/>
              <a:gd name="connsiteX2" fmla="*/ 0 w 290354"/>
              <a:gd name="connsiteY2" fmla="*/ 943232 h 943232"/>
              <a:gd name="connsiteX3" fmla="*/ 194821 w 290354"/>
              <a:gd name="connsiteY3" fmla="*/ 471616 h 943232"/>
              <a:gd name="connsiteX4" fmla="*/ 0 w 290354"/>
              <a:gd name="connsiteY4" fmla="*/ 0 h 943232"/>
              <a:gd name="connsiteX5" fmla="*/ 95533 w 290354"/>
              <a:gd name="connsiteY5" fmla="*/ 0 h 9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54" h="943232">
                <a:moveTo>
                  <a:pt x="290354" y="471616"/>
                </a:moveTo>
                <a:lnTo>
                  <a:pt x="95533" y="943232"/>
                </a:lnTo>
                <a:lnTo>
                  <a:pt x="0" y="943232"/>
                </a:lnTo>
                <a:lnTo>
                  <a:pt x="194821" y="471616"/>
                </a:lnTo>
                <a:lnTo>
                  <a:pt x="0" y="0"/>
                </a:lnTo>
                <a:lnTo>
                  <a:pt x="95533" y="0"/>
                </a:lnTo>
                <a:close/>
              </a:path>
            </a:pathLst>
          </a:custGeom>
          <a:solidFill>
            <a:srgbClr val="0B9AA9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85ECF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42" name="그림 189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0" y="4399970"/>
            <a:ext cx="297273" cy="2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786753" y="5785806"/>
            <a:ext cx="56677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Answer_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홈페이지 內 </a:t>
            </a:r>
            <a:r>
              <a:rPr lang="ko-KR" altLang="en-US" sz="95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자주묻는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질문에서 확인 가능합니다</a:t>
            </a:r>
            <a:r>
              <a:rPr lang="en-US" altLang="ko-KR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.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 </a:t>
            </a:r>
            <a:r>
              <a:rPr lang="en-US" altLang="ko-KR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담당자  연락처 </a:t>
            </a:r>
            <a:r>
              <a:rPr lang="en-US" altLang="ko-KR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: 042-538-5113)</a:t>
            </a:r>
            <a:endParaRPr lang="en-US" altLang="ko-KR" sz="950" dirty="0" smtClean="0">
              <a:solidFill>
                <a:schemeClr val="tx1">
                  <a:lumMod val="65000"/>
                  <a:lumOff val="3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 rot="16200000">
            <a:off x="421787" y="2973691"/>
            <a:ext cx="890319" cy="1059144"/>
          </a:xfrm>
          <a:prstGeom prst="chevron">
            <a:avLst>
              <a:gd name="adj" fmla="val 24571"/>
            </a:avLst>
          </a:prstGeom>
          <a:solidFill>
            <a:srgbClr val="0C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1396518" y="3533534"/>
            <a:ext cx="7349917" cy="10684"/>
          </a:xfrm>
          <a:prstGeom prst="straightConnector1">
            <a:avLst/>
          </a:prstGeom>
          <a:ln w="12700">
            <a:solidFill>
              <a:srgbClr val="0A505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72"/>
          <p:cNvSpPr txBox="1">
            <a:spLocks noChangeArrowheads="1"/>
          </p:cNvSpPr>
          <p:nvPr/>
        </p:nvSpPr>
        <p:spPr bwMode="auto">
          <a:xfrm>
            <a:off x="1396518" y="3172276"/>
            <a:ext cx="153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Question. </a:t>
            </a:r>
            <a:r>
              <a:rPr lang="en-US" altLang="ko-KR" sz="1800" b="1" dirty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3</a:t>
            </a:r>
            <a:endParaRPr lang="ko-KR" altLang="en-US" sz="18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TextBox 61"/>
          <p:cNvSpPr txBox="1">
            <a:spLocks noChangeArrowheads="1"/>
          </p:cNvSpPr>
          <p:nvPr/>
        </p:nvSpPr>
        <p:spPr bwMode="auto">
          <a:xfrm>
            <a:off x="2939330" y="3220845"/>
            <a:ext cx="4825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를 이미 제작한 고객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추가 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제작이 가능한가요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sz="14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6753" y="3551341"/>
            <a:ext cx="5667750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Answer</a:t>
            </a:r>
            <a:r>
              <a:rPr lang="en-US" altLang="ko-K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_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제작은 가능하나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사이트 검색 시 중복 노출로 </a:t>
            </a:r>
            <a:r>
              <a:rPr lang="ko-KR" alt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검색사이트 측에서 노출을 제한 합니다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    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추가 노출 희망 시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기존 제작 아이디와 다른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아이디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”,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“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상호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” , “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키워드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”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를 다르게 설정</a:t>
            </a:r>
            <a:endParaRPr lang="en-US" altLang="ko-KR" sz="900" b="1" dirty="0" smtClean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    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하여 등록하면 노출이 가능합니다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8" name="자유형 37"/>
          <p:cNvSpPr/>
          <p:nvPr/>
        </p:nvSpPr>
        <p:spPr>
          <a:xfrm rot="16200000">
            <a:off x="704018" y="2682557"/>
            <a:ext cx="325856" cy="1059144"/>
          </a:xfrm>
          <a:custGeom>
            <a:avLst/>
            <a:gdLst>
              <a:gd name="connsiteX0" fmla="*/ 290354 w 290354"/>
              <a:gd name="connsiteY0" fmla="*/ 471616 h 943232"/>
              <a:gd name="connsiteX1" fmla="*/ 95533 w 290354"/>
              <a:gd name="connsiteY1" fmla="*/ 943232 h 943232"/>
              <a:gd name="connsiteX2" fmla="*/ 0 w 290354"/>
              <a:gd name="connsiteY2" fmla="*/ 943232 h 943232"/>
              <a:gd name="connsiteX3" fmla="*/ 194821 w 290354"/>
              <a:gd name="connsiteY3" fmla="*/ 471616 h 943232"/>
              <a:gd name="connsiteX4" fmla="*/ 0 w 290354"/>
              <a:gd name="connsiteY4" fmla="*/ 0 h 943232"/>
              <a:gd name="connsiteX5" fmla="*/ 95533 w 290354"/>
              <a:gd name="connsiteY5" fmla="*/ 0 h 9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54" h="943232">
                <a:moveTo>
                  <a:pt x="290354" y="471616"/>
                </a:moveTo>
                <a:lnTo>
                  <a:pt x="95533" y="943232"/>
                </a:lnTo>
                <a:lnTo>
                  <a:pt x="0" y="943232"/>
                </a:lnTo>
                <a:lnTo>
                  <a:pt x="194821" y="471616"/>
                </a:lnTo>
                <a:lnTo>
                  <a:pt x="0" y="0"/>
                </a:lnTo>
                <a:lnTo>
                  <a:pt x="95533" y="0"/>
                </a:lnTo>
                <a:close/>
              </a:path>
            </a:pathLst>
          </a:custGeom>
          <a:solidFill>
            <a:srgbClr val="073C3F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85ECF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43" name="그림 190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0" y="3287806"/>
            <a:ext cx="268791" cy="3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갈매기형 수장 13"/>
          <p:cNvSpPr/>
          <p:nvPr/>
        </p:nvSpPr>
        <p:spPr>
          <a:xfrm rot="16200000">
            <a:off x="422677" y="2015903"/>
            <a:ext cx="888538" cy="1059144"/>
          </a:xfrm>
          <a:prstGeom prst="chevron">
            <a:avLst>
              <a:gd name="adj" fmla="val 24571"/>
            </a:avLst>
          </a:prstGeom>
          <a:solidFill>
            <a:srgbClr val="0DB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1396518" y="2574855"/>
            <a:ext cx="7349917" cy="12465"/>
          </a:xfrm>
          <a:prstGeom prst="straightConnector1">
            <a:avLst/>
          </a:prstGeom>
          <a:ln w="12700">
            <a:solidFill>
              <a:srgbClr val="0DB7C7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68"/>
          <p:cNvSpPr txBox="1">
            <a:spLocks noChangeArrowheads="1"/>
          </p:cNvSpPr>
          <p:nvPr/>
        </p:nvSpPr>
        <p:spPr bwMode="auto">
          <a:xfrm>
            <a:off x="1396518" y="2213596"/>
            <a:ext cx="1744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DB7C7"/>
                </a:solidFill>
                <a:latin typeface="다음_Regular" pitchFamily="2" charset="-127"/>
                <a:ea typeface="다음_Regular" pitchFamily="2" charset="-127"/>
              </a:rPr>
              <a:t>Question. 2</a:t>
            </a:r>
            <a:endParaRPr lang="ko-KR" altLang="en-US" sz="1800" b="1" dirty="0">
              <a:solidFill>
                <a:srgbClr val="0DB7C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TextBox 61"/>
          <p:cNvSpPr txBox="1">
            <a:spLocks noChangeArrowheads="1"/>
          </p:cNvSpPr>
          <p:nvPr/>
        </p:nvSpPr>
        <p:spPr bwMode="auto">
          <a:xfrm>
            <a:off x="2939330" y="2263949"/>
            <a:ext cx="4036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업종 상관 없이 </a:t>
            </a:r>
            <a:r>
              <a:rPr lang="ko-KR" altLang="en-US" sz="1400" b="1" dirty="0" err="1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 제작이 가능한가요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sz="14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753" y="2594443"/>
            <a:ext cx="56677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Answer</a:t>
            </a:r>
            <a:r>
              <a:rPr lang="en-US" altLang="ko-KR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_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성인</a:t>
            </a:r>
            <a:r>
              <a:rPr lang="en-US" altLang="ko-KR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도박</a:t>
            </a:r>
            <a:r>
              <a:rPr lang="en-US" altLang="ko-KR" sz="950" b="1" dirty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관련 업종을 </a:t>
            </a:r>
            <a:r>
              <a:rPr lang="ko-KR" alt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제외한 모든 업종은 제작이 가능합니다</a:t>
            </a:r>
            <a:r>
              <a:rPr lang="en-US" altLang="ko-KR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.</a:t>
            </a:r>
            <a:r>
              <a:rPr lang="ko-KR" alt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</a:t>
            </a:r>
            <a:endParaRPr lang="en-US" altLang="ko-KR" sz="950" dirty="0">
              <a:solidFill>
                <a:schemeClr val="tx1">
                  <a:lumMod val="65000"/>
                  <a:lumOff val="3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7" name="자유형 36"/>
          <p:cNvSpPr/>
          <p:nvPr/>
        </p:nvSpPr>
        <p:spPr>
          <a:xfrm rot="16200000">
            <a:off x="704018" y="1732782"/>
            <a:ext cx="325856" cy="1059144"/>
          </a:xfrm>
          <a:custGeom>
            <a:avLst/>
            <a:gdLst>
              <a:gd name="connsiteX0" fmla="*/ 290354 w 290354"/>
              <a:gd name="connsiteY0" fmla="*/ 471616 h 943232"/>
              <a:gd name="connsiteX1" fmla="*/ 95533 w 290354"/>
              <a:gd name="connsiteY1" fmla="*/ 943232 h 943232"/>
              <a:gd name="connsiteX2" fmla="*/ 0 w 290354"/>
              <a:gd name="connsiteY2" fmla="*/ 943232 h 943232"/>
              <a:gd name="connsiteX3" fmla="*/ 194821 w 290354"/>
              <a:gd name="connsiteY3" fmla="*/ 471616 h 943232"/>
              <a:gd name="connsiteX4" fmla="*/ 0 w 290354"/>
              <a:gd name="connsiteY4" fmla="*/ 0 h 943232"/>
              <a:gd name="connsiteX5" fmla="*/ 95533 w 290354"/>
              <a:gd name="connsiteY5" fmla="*/ 0 h 9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54" h="943232">
                <a:moveTo>
                  <a:pt x="290354" y="471616"/>
                </a:moveTo>
                <a:lnTo>
                  <a:pt x="95533" y="943232"/>
                </a:lnTo>
                <a:lnTo>
                  <a:pt x="0" y="943232"/>
                </a:lnTo>
                <a:lnTo>
                  <a:pt x="194821" y="471616"/>
                </a:lnTo>
                <a:lnTo>
                  <a:pt x="0" y="0"/>
                </a:lnTo>
                <a:lnTo>
                  <a:pt x="95533" y="0"/>
                </a:lnTo>
                <a:close/>
              </a:path>
            </a:pathLst>
          </a:custGeom>
          <a:solidFill>
            <a:srgbClr val="0B9AA9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85ECF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44" name="그림 191"/>
          <p:cNvPicPr>
            <a:picLocks noChangeAspect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1" y="2371863"/>
            <a:ext cx="270571" cy="3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갈매기형 수장 14"/>
          <p:cNvSpPr/>
          <p:nvPr/>
        </p:nvSpPr>
        <p:spPr>
          <a:xfrm rot="16200000">
            <a:off x="421787" y="1065238"/>
            <a:ext cx="890319" cy="1059144"/>
          </a:xfrm>
          <a:prstGeom prst="chevron">
            <a:avLst>
              <a:gd name="adj" fmla="val 24571"/>
            </a:avLst>
          </a:prstGeom>
          <a:solidFill>
            <a:srgbClr val="0C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1396518" y="1612617"/>
            <a:ext cx="7349917" cy="10684"/>
          </a:xfrm>
          <a:prstGeom prst="straightConnector1">
            <a:avLst/>
          </a:prstGeom>
          <a:ln w="12700">
            <a:solidFill>
              <a:srgbClr val="0A505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4"/>
          <p:cNvSpPr txBox="1">
            <a:spLocks noChangeArrowheads="1"/>
          </p:cNvSpPr>
          <p:nvPr/>
        </p:nvSpPr>
        <p:spPr bwMode="auto">
          <a:xfrm>
            <a:off x="1396518" y="1234114"/>
            <a:ext cx="161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Question.1</a:t>
            </a:r>
            <a:endParaRPr lang="ko-KR" altLang="en-US" sz="18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8" name="TextBox 61"/>
          <p:cNvSpPr txBox="1">
            <a:spLocks noChangeArrowheads="1"/>
          </p:cNvSpPr>
          <p:nvPr/>
        </p:nvSpPr>
        <p:spPr bwMode="auto">
          <a:xfrm>
            <a:off x="2939330" y="1299930"/>
            <a:ext cx="5665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신청서 작성 시 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상호명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주소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는 꼭 사업자등록증과 일치 해야하나요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sz="14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753" y="1630423"/>
            <a:ext cx="566775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Answer_</a:t>
            </a:r>
            <a:r>
              <a:rPr lang="ko-KR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모두는 사업자등록증과 허가증을 </a:t>
            </a:r>
            <a:r>
              <a:rPr lang="ko-KR" altLang="en-US" sz="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측에 제출하지 않기 때문에</a:t>
            </a:r>
            <a:r>
              <a:rPr lang="en-US" altLang="ko-KR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,</a:t>
            </a:r>
          </a:p>
          <a:p>
            <a:pPr eaLnBrk="1" fontAlgn="auto" latin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               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불 일치 해도 등록</a:t>
            </a:r>
            <a:r>
              <a:rPr lang="en-US" altLang="ko-KR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,</a:t>
            </a:r>
            <a:r>
              <a:rPr lang="ko-KR" altLang="en-US" sz="9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노출이 가능</a:t>
            </a:r>
            <a:r>
              <a:rPr lang="ko-KR" altLang="en-US" sz="950" dirty="0" smtClean="0">
                <a:latin typeface="다음_Regular" pitchFamily="2" charset="-127"/>
                <a:ea typeface="다음_Regular" pitchFamily="2" charset="-127"/>
              </a:rPr>
              <a:t>합니다</a:t>
            </a:r>
            <a:r>
              <a:rPr lang="en-US" altLang="ko-KR" sz="950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endParaRPr lang="en-US" altLang="ko-KR" sz="950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6" name="자유형 35"/>
          <p:cNvSpPr/>
          <p:nvPr/>
        </p:nvSpPr>
        <p:spPr>
          <a:xfrm rot="16200000">
            <a:off x="704018" y="765201"/>
            <a:ext cx="325856" cy="1059144"/>
          </a:xfrm>
          <a:custGeom>
            <a:avLst/>
            <a:gdLst>
              <a:gd name="connsiteX0" fmla="*/ 290354 w 290354"/>
              <a:gd name="connsiteY0" fmla="*/ 471616 h 943232"/>
              <a:gd name="connsiteX1" fmla="*/ 95533 w 290354"/>
              <a:gd name="connsiteY1" fmla="*/ 943232 h 943232"/>
              <a:gd name="connsiteX2" fmla="*/ 0 w 290354"/>
              <a:gd name="connsiteY2" fmla="*/ 943232 h 943232"/>
              <a:gd name="connsiteX3" fmla="*/ 194821 w 290354"/>
              <a:gd name="connsiteY3" fmla="*/ 471616 h 943232"/>
              <a:gd name="connsiteX4" fmla="*/ 0 w 290354"/>
              <a:gd name="connsiteY4" fmla="*/ 0 h 943232"/>
              <a:gd name="connsiteX5" fmla="*/ 95533 w 290354"/>
              <a:gd name="connsiteY5" fmla="*/ 0 h 9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54" h="943232">
                <a:moveTo>
                  <a:pt x="290354" y="471616"/>
                </a:moveTo>
                <a:lnTo>
                  <a:pt x="95533" y="943232"/>
                </a:lnTo>
                <a:lnTo>
                  <a:pt x="0" y="943232"/>
                </a:lnTo>
                <a:lnTo>
                  <a:pt x="194821" y="471616"/>
                </a:lnTo>
                <a:lnTo>
                  <a:pt x="0" y="0"/>
                </a:lnTo>
                <a:lnTo>
                  <a:pt x="95533" y="0"/>
                </a:lnTo>
                <a:close/>
              </a:path>
            </a:pathLst>
          </a:custGeom>
          <a:solidFill>
            <a:srgbClr val="073C3F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85ECF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45" name="그림 192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" y="1357985"/>
            <a:ext cx="261671" cy="3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오각형 49"/>
          <p:cNvSpPr/>
          <p:nvPr/>
        </p:nvSpPr>
        <p:spPr>
          <a:xfrm rot="16200000">
            <a:off x="489451" y="5153113"/>
            <a:ext cx="754990" cy="1059144"/>
          </a:xfrm>
          <a:prstGeom prst="homePlate">
            <a:avLst>
              <a:gd name="adj" fmla="val 29205"/>
            </a:avLst>
          </a:prstGeom>
          <a:solidFill>
            <a:srgbClr val="0C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 flipV="1">
            <a:off x="1396518" y="5752254"/>
            <a:ext cx="7349917" cy="12464"/>
          </a:xfrm>
          <a:prstGeom prst="straightConnector1">
            <a:avLst/>
          </a:prstGeom>
          <a:ln w="12700">
            <a:solidFill>
              <a:srgbClr val="0A505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80"/>
          <p:cNvSpPr txBox="1">
            <a:spLocks noChangeArrowheads="1"/>
          </p:cNvSpPr>
          <p:nvPr/>
        </p:nvSpPr>
        <p:spPr bwMode="auto">
          <a:xfrm>
            <a:off x="1396518" y="5158091"/>
            <a:ext cx="1617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18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기타</a:t>
            </a:r>
            <a:r>
              <a:rPr lang="en-US" altLang="ko-KR" sz="18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 Question. </a:t>
            </a:r>
            <a:r>
              <a:rPr lang="en-US" altLang="ko-KR" sz="1800" b="1" dirty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5</a:t>
            </a:r>
            <a:endParaRPr lang="ko-KR" altLang="en-US" sz="18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3" name="TextBox 61"/>
          <p:cNvSpPr txBox="1">
            <a:spLocks noChangeArrowheads="1"/>
          </p:cNvSpPr>
          <p:nvPr/>
        </p:nvSpPr>
        <p:spPr bwMode="auto">
          <a:xfrm>
            <a:off x="2939330" y="5439566"/>
            <a:ext cx="393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기타 궁금한 사항은 어디로 연락을 하면 되나요</a:t>
            </a:r>
            <a:r>
              <a:rPr lang="en-US" altLang="ko-KR" sz="1400" b="1" dirty="0" smtClean="0">
                <a:solidFill>
                  <a:srgbClr val="0A5054"/>
                </a:solidFill>
                <a:latin typeface="다음_Regular" pitchFamily="2" charset="-127"/>
                <a:ea typeface="다음_Regular" pitchFamily="2" charset="-127"/>
              </a:rPr>
              <a:t>?</a:t>
            </a:r>
            <a:endParaRPr lang="ko-KR" altLang="en-US" sz="1400" b="1" dirty="0">
              <a:solidFill>
                <a:srgbClr val="0A505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5" name="자유형 54"/>
          <p:cNvSpPr/>
          <p:nvPr/>
        </p:nvSpPr>
        <p:spPr>
          <a:xfrm rot="16200000">
            <a:off x="704017" y="4938670"/>
            <a:ext cx="325857" cy="1059144"/>
          </a:xfrm>
          <a:custGeom>
            <a:avLst/>
            <a:gdLst>
              <a:gd name="connsiteX0" fmla="*/ 290354 w 290354"/>
              <a:gd name="connsiteY0" fmla="*/ 471616 h 943232"/>
              <a:gd name="connsiteX1" fmla="*/ 95533 w 290354"/>
              <a:gd name="connsiteY1" fmla="*/ 943232 h 943232"/>
              <a:gd name="connsiteX2" fmla="*/ 0 w 290354"/>
              <a:gd name="connsiteY2" fmla="*/ 943232 h 943232"/>
              <a:gd name="connsiteX3" fmla="*/ 194821 w 290354"/>
              <a:gd name="connsiteY3" fmla="*/ 471616 h 943232"/>
              <a:gd name="connsiteX4" fmla="*/ 0 w 290354"/>
              <a:gd name="connsiteY4" fmla="*/ 0 h 943232"/>
              <a:gd name="connsiteX5" fmla="*/ 95533 w 290354"/>
              <a:gd name="connsiteY5" fmla="*/ 0 h 9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54" h="943232">
                <a:moveTo>
                  <a:pt x="290354" y="471616"/>
                </a:moveTo>
                <a:lnTo>
                  <a:pt x="95533" y="943232"/>
                </a:lnTo>
                <a:lnTo>
                  <a:pt x="0" y="943232"/>
                </a:lnTo>
                <a:lnTo>
                  <a:pt x="194821" y="471616"/>
                </a:lnTo>
                <a:lnTo>
                  <a:pt x="0" y="0"/>
                </a:lnTo>
                <a:lnTo>
                  <a:pt x="95533" y="0"/>
                </a:lnTo>
                <a:close/>
              </a:path>
            </a:pathLst>
          </a:custGeom>
          <a:solidFill>
            <a:srgbClr val="073C3F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85ECF7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56" name="그림 188"/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9" y="5604460"/>
            <a:ext cx="325754" cy="2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Ⅳ.</a:t>
            </a:r>
            <a:r>
              <a:rPr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자주 묻는 질문 </a:t>
            </a:r>
            <a:r>
              <a:rPr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– Q&amp;A</a:t>
            </a:r>
            <a:endParaRPr lang="ko-KR" altLang="en-US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0837" y="2861666"/>
            <a:ext cx="5902325" cy="97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감 사 합 </a:t>
            </a:r>
            <a:r>
              <a:rPr lang="ko-KR" altLang="en-US" sz="4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니</a:t>
            </a:r>
            <a:r>
              <a:rPr lang="ko-KR" altLang="en-US" sz="4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 다</a:t>
            </a:r>
            <a:r>
              <a:rPr lang="en-US" altLang="ko-KR" sz="4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gray">
          <a:xfrm>
            <a:off x="2720190" y="1391584"/>
            <a:ext cx="5816159" cy="441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/>
          <a:lstStyle/>
          <a:p>
            <a:pPr marL="266700" indent="-266700" algn="l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</a:pPr>
            <a:endParaRPr kumimoji="1" lang="en-US" altLang="ko-KR" sz="1600" dirty="0" smtClean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  <a:p>
            <a:pPr marL="488950" indent="-400050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서비스 개요</a:t>
            </a:r>
            <a:endParaRPr lang="en-US" altLang="ko-KR" sz="1600" i="1" dirty="0" smtClean="0">
              <a:latin typeface="다음_Regular" pitchFamily="2" charset="-127"/>
              <a:ea typeface="다음_Regular" pitchFamily="2" charset="-127"/>
            </a:endParaRPr>
          </a:p>
          <a:p>
            <a:pPr marL="488950" indent="-400050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ko-KR" altLang="en-US" sz="1600" i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 아이디</a:t>
            </a:r>
            <a:r>
              <a:rPr lang="en-US" altLang="ko-KR" sz="1600" i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계정</a:t>
            </a:r>
            <a:r>
              <a:rPr lang="en-US" altLang="ko-KR" sz="1600" i="1" dirty="0" smtClean="0">
                <a:latin typeface="다음_Regular" pitchFamily="2" charset="-127"/>
                <a:ea typeface="다음_Regular" pitchFamily="2" charset="-127"/>
              </a:rPr>
              <a:t>)</a:t>
            </a: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생성</a:t>
            </a:r>
            <a:endParaRPr lang="en-US" altLang="ko-KR" sz="1600" i="1" dirty="0" smtClean="0">
              <a:latin typeface="다음_Regular" pitchFamily="2" charset="-127"/>
              <a:ea typeface="다음_Regular" pitchFamily="2" charset="-127"/>
            </a:endParaRPr>
          </a:p>
          <a:p>
            <a:pPr marL="488950" indent="-400050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제작 신청 및 </a:t>
            </a:r>
            <a:r>
              <a:rPr lang="en-US" altLang="ko-KR" sz="1600" i="1" dirty="0" smtClean="0">
                <a:latin typeface="다음_Regular" pitchFamily="2" charset="-127"/>
                <a:ea typeface="다음_Regular" pitchFamily="2" charset="-127"/>
              </a:rPr>
              <a:t>Process</a:t>
            </a:r>
          </a:p>
          <a:p>
            <a:pPr marL="488950" indent="-400050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ko-KR" altLang="en-US" sz="1600" i="1" dirty="0" smtClean="0">
                <a:latin typeface="다음_Regular" pitchFamily="2" charset="-127"/>
                <a:ea typeface="다음_Regular" pitchFamily="2" charset="-127"/>
              </a:rPr>
              <a:t>자주 묻는 질문</a:t>
            </a:r>
            <a:r>
              <a:rPr lang="en-US" altLang="ko-KR" sz="1600" i="1" dirty="0" smtClean="0">
                <a:latin typeface="다음_Regular" pitchFamily="2" charset="-127"/>
                <a:ea typeface="다음_Regular" pitchFamily="2" charset="-127"/>
              </a:rPr>
              <a:t>(Q&amp;A)</a:t>
            </a:r>
          </a:p>
          <a:p>
            <a:pPr marL="488950" indent="-400050">
              <a:lnSpc>
                <a:spcPct val="150000"/>
              </a:lnSpc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</a:pPr>
            <a:endParaRPr lang="en-US" altLang="ko-KR" sz="1400" i="1" dirty="0" smtClean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4768076" y="857859"/>
            <a:ext cx="3898767" cy="5397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algn="r" latinLnBrk="1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50000"/>
              <a:buFont typeface="Verdana" pitchFamily="34" charset="0"/>
              <a:buNone/>
            </a:pPr>
            <a:r>
              <a:rPr kumimoji="1" lang="en-US" altLang="ko-KR" sz="1600" dirty="0">
                <a:solidFill>
                  <a:schemeClr val="tx1"/>
                </a:solidFill>
                <a:latin typeface="다음_Regular" pitchFamily="2" charset="-127"/>
                <a:ea typeface="다음_Regular" pitchFamily="2" charset="-127"/>
              </a:rPr>
              <a:t>Table of Contents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608179" y="1302359"/>
            <a:ext cx="60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23850" y="613985"/>
            <a:ext cx="8504238" cy="22285"/>
          </a:xfrm>
          <a:prstGeom prst="line">
            <a:avLst/>
          </a:prstGeom>
          <a:ln w="38100">
            <a:solidFill>
              <a:srgbClr val="877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 bwMode="auto">
          <a:xfrm>
            <a:off x="749630" y="1692101"/>
            <a:ext cx="3564000" cy="162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972036" y="1520762"/>
            <a:ext cx="1297089" cy="946402"/>
          </a:xfrm>
          <a:prstGeom prst="rect">
            <a:avLst/>
          </a:prstGeom>
          <a:solidFill>
            <a:srgbClr val="2143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39599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6" name="Rectangle 304"/>
          <p:cNvSpPr>
            <a:spLocks noChangeArrowheads="1"/>
          </p:cNvSpPr>
          <p:nvPr/>
        </p:nvSpPr>
        <p:spPr bwMode="auto">
          <a:xfrm>
            <a:off x="957525" y="2640807"/>
            <a:ext cx="3639782" cy="5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우선번호안내 잠재 고객 발굴 및 신규 고객 유치 활성화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 모두 추가 제작 지원을 통한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Retention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향상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7" name="Rectangle 304"/>
          <p:cNvSpPr>
            <a:spLocks noChangeArrowheads="1"/>
          </p:cNvSpPr>
          <p:nvPr/>
        </p:nvSpPr>
        <p:spPr bwMode="auto">
          <a:xfrm>
            <a:off x="1020973" y="1632535"/>
            <a:ext cx="116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목적</a:t>
            </a:r>
            <a:endParaRPr kumimoji="0" lang="en-US" altLang="ko-KR" sz="1400" b="1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793509" y="1692100"/>
            <a:ext cx="3564000" cy="162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4998663" y="1538013"/>
            <a:ext cx="1297089" cy="946800"/>
          </a:xfrm>
          <a:prstGeom prst="rect">
            <a:avLst/>
          </a:prstGeom>
          <a:solidFill>
            <a:srgbClr val="70B2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Rectangle 304"/>
          <p:cNvSpPr>
            <a:spLocks noChangeArrowheads="1"/>
          </p:cNvSpPr>
          <p:nvPr/>
        </p:nvSpPr>
        <p:spPr bwMode="auto">
          <a:xfrm>
            <a:off x="5079988" y="2628688"/>
            <a:ext cx="3131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우선안내서비스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1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회선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이상 유지중인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모든 고객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 아이디 보유 및 실명 인증 가능 고객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Rectangle 304"/>
          <p:cNvSpPr>
            <a:spLocks noChangeArrowheads="1"/>
          </p:cNvSpPr>
          <p:nvPr/>
        </p:nvSpPr>
        <p:spPr bwMode="auto">
          <a:xfrm>
            <a:off x="5056225" y="1632535"/>
            <a:ext cx="116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고객</a:t>
            </a:r>
            <a:endParaRPr kumimoji="0" lang="en-US" altLang="ko-KR" sz="1400" b="1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749630" y="3717703"/>
            <a:ext cx="3564000" cy="162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954784" y="3571489"/>
            <a:ext cx="1297089" cy="946800"/>
          </a:xfrm>
          <a:prstGeom prst="rect">
            <a:avLst/>
          </a:prstGeom>
          <a:solidFill>
            <a:srgbClr val="70B2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8" name="Rectangle 304"/>
          <p:cNvSpPr>
            <a:spLocks noChangeArrowheads="1"/>
          </p:cNvSpPr>
          <p:nvPr/>
        </p:nvSpPr>
        <p:spPr bwMode="auto">
          <a:xfrm>
            <a:off x="957525" y="4649387"/>
            <a:ext cx="32086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 아이디 생성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실명 인증 확인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신청서 작성 제출 및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Contents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 자료 입력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9" name="Rectangle 304"/>
          <p:cNvSpPr>
            <a:spLocks noChangeArrowheads="1"/>
          </p:cNvSpPr>
          <p:nvPr/>
        </p:nvSpPr>
        <p:spPr bwMode="auto">
          <a:xfrm>
            <a:off x="1012346" y="3673277"/>
            <a:ext cx="1169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/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역할</a:t>
            </a:r>
            <a:endParaRPr kumimoji="0" lang="en-US" altLang="ko-KR" sz="1400" b="1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 eaLnBrk="1" hangingPunct="1"/>
            <a:r>
              <a:rPr kumimoji="0" lang="en-US" altLang="ko-KR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영업대행사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)</a:t>
            </a:r>
            <a:endParaRPr kumimoji="0" lang="en-US" altLang="ko-KR" sz="1400" b="1" dirty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5314114" y="4551073"/>
            <a:ext cx="1739940" cy="566309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446088" lvl="0" indent="-446088" algn="ctr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defRPr/>
            </a:pPr>
            <a:r>
              <a:rPr kumimoji="1" lang="ko-KR" altLang="en-US" sz="1400" b="1" kern="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  <a:cs typeface="+mj-cs"/>
              </a:rPr>
              <a:t>現 </a:t>
            </a:r>
            <a:r>
              <a:rPr kumimoji="1" lang="en-US" altLang="ko-KR" sz="1400" b="1" kern="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  <a:cs typeface="+mj-cs"/>
              </a:rPr>
              <a:t>retention</a:t>
            </a:r>
          </a:p>
          <a:p>
            <a:pPr marL="446088" lvl="0" indent="-446088" algn="ctr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defRPr/>
            </a:pPr>
            <a:r>
              <a:rPr kumimoji="1" lang="ko-KR" altLang="en-US" sz="1400" b="1" kern="0" noProof="0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  <a:cs typeface="+mj-cs"/>
              </a:rPr>
              <a:t>가치 하락</a:t>
            </a:r>
            <a:endParaRPr kumimoji="1" lang="en-US" altLang="ko-KR" sz="1400" b="1" kern="0" noProof="0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  <a:cs typeface="+mj-cs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4793508" y="3718516"/>
            <a:ext cx="3564000" cy="162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5" name="직사각형 34"/>
          <p:cNvSpPr>
            <a:spLocks noChangeArrowheads="1"/>
          </p:cNvSpPr>
          <p:nvPr/>
        </p:nvSpPr>
        <p:spPr bwMode="auto">
          <a:xfrm>
            <a:off x="4998662" y="3572371"/>
            <a:ext cx="1297089" cy="947890"/>
          </a:xfrm>
          <a:prstGeom prst="rect">
            <a:avLst/>
          </a:prstGeom>
          <a:solidFill>
            <a:srgbClr val="2143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395994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6" name="Rectangle 304"/>
          <p:cNvSpPr>
            <a:spLocks noChangeArrowheads="1"/>
          </p:cNvSpPr>
          <p:nvPr/>
        </p:nvSpPr>
        <p:spPr bwMode="auto">
          <a:xfrm>
            <a:off x="5079988" y="4666639"/>
            <a:ext cx="2796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제작 및 유지 보수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•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시스템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이미지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다음_Regular" pitchFamily="2" charset="-127"/>
                <a:ea typeface="다음_Regular" pitchFamily="2" charset="-127"/>
              </a:rPr>
              <a:t>신청서 관리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7" name="Rectangle 304"/>
          <p:cNvSpPr>
            <a:spLocks noChangeArrowheads="1"/>
          </p:cNvSpPr>
          <p:nvPr/>
        </p:nvSpPr>
        <p:spPr bwMode="auto">
          <a:xfrm>
            <a:off x="5056224" y="3656782"/>
            <a:ext cx="1169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역할</a:t>
            </a:r>
            <a:endParaRPr kumimoji="0" lang="en-US" altLang="ko-KR" sz="1400" b="1" dirty="0" smtClean="0">
              <a:solidFill>
                <a:schemeClr val="bg1"/>
              </a:solidFill>
              <a:latin typeface="다음_Regular" pitchFamily="2" charset="-127"/>
              <a:ea typeface="다음_Regular" pitchFamily="2" charset="-127"/>
            </a:endParaRPr>
          </a:p>
          <a:p>
            <a:pPr algn="ctr" eaLnBrk="1" latinLnBrk="1" hangingPunct="1"/>
            <a:r>
              <a:rPr kumimoji="0" lang="en-US" altLang="ko-KR" sz="12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(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총괄대행사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)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95032" y="115888"/>
            <a:ext cx="3886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lvl="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Ⅰ. </a:t>
            </a:r>
            <a:r>
              <a:rPr kumimoji="1" lang="ko-KR" altLang="en-US" sz="16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서비스 </a:t>
            </a:r>
            <a:r>
              <a:rPr kumimoji="1" lang="ko-KR" altLang="en-US" sz="16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개요</a:t>
            </a:r>
            <a:endParaRPr lang="en-US" altLang="ko-KR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67748" y="5357021"/>
            <a:ext cx="3579963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※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신청서 사항 이미지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사용등에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관하여 고객에게 공지 및 </a:t>
            </a:r>
            <a:endParaRPr lang="en-US" altLang="ko-KR" sz="1000" b="1" dirty="0" smtClean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500"/>
              </a:lnSpc>
            </a:pP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   신청인의 자필 서명 必</a:t>
            </a:r>
            <a:endParaRPr lang="ko-KR" altLang="en-US" sz="1000" b="1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2" name="그룹 40"/>
          <p:cNvGrpSpPr/>
          <p:nvPr/>
        </p:nvGrpSpPr>
        <p:grpSpPr>
          <a:xfrm>
            <a:off x="676230" y="1220134"/>
            <a:ext cx="7791540" cy="4508500"/>
            <a:chOff x="712250" y="711200"/>
            <a:chExt cx="8537576" cy="45085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2250" y="711200"/>
              <a:ext cx="8537576" cy="4508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7" name="직사각형 46"/>
            <p:cNvSpPr/>
            <p:nvPr/>
          </p:nvSpPr>
          <p:spPr>
            <a:xfrm>
              <a:off x="7716374" y="711200"/>
              <a:ext cx="638175" cy="355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6447" y="5745250"/>
            <a:ext cx="85217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※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사이트에 접속하여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,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로그인</a:t>
            </a:r>
            <a:endParaRPr lang="en-US" altLang="ko-KR" sz="100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   -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최초 실명 인증 확인 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: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한번도 실명인증을 하지 않은 경우 별도의 실명 인증 과정 진행 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→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제작 동의 절차 진행</a:t>
            </a:r>
            <a:endParaRPr lang="en-US" altLang="ko-KR" sz="1000" b="1" dirty="0" smtClean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   -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기존 실명 인증 확인 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: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실명 인증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과정없이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’ </a:t>
            </a:r>
            <a:r>
              <a:rPr lang="ko-KR" altLang="en-US" sz="10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제작 동의 절차 진행</a:t>
            </a:r>
            <a:endParaRPr lang="en-US" altLang="ko-KR" sz="1000" b="1" dirty="0" smtClean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Ⅱ.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네이버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아디디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(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계정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)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생성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7346" y="5721190"/>
            <a:ext cx="365685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b="1" dirty="0" err="1" smtClean="0">
                <a:latin typeface="다음_Regular" pitchFamily="2" charset="-127"/>
                <a:ea typeface="다음_Regular" pitchFamily="2" charset="-127"/>
              </a:rPr>
              <a:t>modoo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! 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시작을 위해 </a:t>
            </a:r>
            <a:r>
              <a:rPr lang="en-US" altLang="ko-KR" sz="900" b="1" dirty="0" err="1" smtClean="0">
                <a:latin typeface="다음_Regular" pitchFamily="2" charset="-127"/>
                <a:ea typeface="다음_Regular" pitchFamily="2" charset="-127"/>
              </a:rPr>
              <a:t>naver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 ID / PW 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필요</a:t>
            </a: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00" b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 가입 시 작성했던 휴대폰가입자 정보가 일치해야 인증 가능</a:t>
            </a: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인중 후 서비스 이용약관 개인정보동의 절차 진행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(6page </a:t>
            </a:r>
            <a:r>
              <a:rPr lang="ko-KR" altLang="en-US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참고</a:t>
            </a:r>
            <a:r>
              <a:rPr lang="en-US" altLang="ko-KR" sz="90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)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54" name="Picture 2" descr="D:\19. 네이버모두 교육관련 자료\신청서작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176" y="1240565"/>
            <a:ext cx="3528000" cy="49688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7" name="타원 56"/>
          <p:cNvSpPr/>
          <p:nvPr/>
        </p:nvSpPr>
        <p:spPr>
          <a:xfrm>
            <a:off x="8005319" y="3277908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702069" y="2793253"/>
            <a:ext cx="491706" cy="15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481526" y="2776001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lastpiuwer</a:t>
            </a:r>
            <a:endParaRPr lang="ko-KR" altLang="en-US" sz="10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 t="3889" b="10090"/>
          <a:stretch>
            <a:fillRect/>
          </a:stretch>
        </p:blipFill>
        <p:spPr bwMode="auto">
          <a:xfrm>
            <a:off x="645871" y="1099299"/>
            <a:ext cx="3528000" cy="93859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3" name="직사각형 62"/>
          <p:cNvSpPr/>
          <p:nvPr/>
        </p:nvSpPr>
        <p:spPr>
          <a:xfrm>
            <a:off x="726470" y="1425142"/>
            <a:ext cx="3364751" cy="396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871" y="2416111"/>
            <a:ext cx="3528000" cy="9792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5" name="직사각형 64"/>
          <p:cNvSpPr/>
          <p:nvPr/>
        </p:nvSpPr>
        <p:spPr>
          <a:xfrm>
            <a:off x="2066674" y="3263994"/>
            <a:ext cx="720000" cy="136019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851638" y="2724322"/>
            <a:ext cx="3456000" cy="324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6" name="이등변 삼각형 65"/>
          <p:cNvSpPr/>
          <p:nvPr/>
        </p:nvSpPr>
        <p:spPr>
          <a:xfrm rot="10800000">
            <a:off x="1014872" y="2191003"/>
            <a:ext cx="2790000" cy="72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67" name="이등변 삼각형 66"/>
          <p:cNvSpPr/>
          <p:nvPr/>
        </p:nvSpPr>
        <p:spPr>
          <a:xfrm rot="10800000">
            <a:off x="933872" y="3548463"/>
            <a:ext cx="2952000" cy="72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871" y="3773571"/>
            <a:ext cx="3528000" cy="185903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9" name="직사각형 68"/>
          <p:cNvSpPr/>
          <p:nvPr/>
        </p:nvSpPr>
        <p:spPr>
          <a:xfrm>
            <a:off x="685655" y="4450240"/>
            <a:ext cx="3446381" cy="81985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757461" y="489438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439702" y="4442605"/>
            <a:ext cx="961097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296619" y="4442605"/>
            <a:ext cx="1404000" cy="1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보유하고 있는 홈페이지 주소 입력</a:t>
            </a:r>
            <a:endParaRPr lang="ko-KR" altLang="en-US" sz="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07824" y="3338302"/>
            <a:ext cx="49170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87281" y="3277920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손진웅</a:t>
            </a:r>
            <a:endParaRPr lang="ko-KR" altLang="en-US" sz="7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13582" y="3482076"/>
            <a:ext cx="49170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10291" y="3421694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890909 - 1</a:t>
            </a:r>
            <a:endParaRPr lang="ko-KR" altLang="en-US" sz="7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259695" y="3338302"/>
            <a:ext cx="49170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025666" y="3269288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01072787535</a:t>
            </a:r>
            <a:endParaRPr lang="ko-KR" altLang="en-US" sz="6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51638" y="3247639"/>
            <a:ext cx="3456000" cy="39270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32229" y="115888"/>
            <a:ext cx="5440984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Ⅱ.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네이버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아디디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(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계정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)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생성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–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최초 실명확인 고객 用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419" y="883474"/>
            <a:ext cx="278838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 모두 로그인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419" y="2205914"/>
            <a:ext cx="278838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실명확인하기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338" y="3548019"/>
            <a:ext cx="278838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휴대폰 인증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72799" y="4901066"/>
            <a:ext cx="900000" cy="21600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45" name="직선 화살표 연결선 44"/>
          <p:cNvCxnSpPr>
            <a:stCxn id="63" idx="3"/>
            <a:endCxn id="48" idx="1"/>
          </p:cNvCxnSpPr>
          <p:nvPr/>
        </p:nvCxnSpPr>
        <p:spPr>
          <a:xfrm>
            <a:off x="4091221" y="1623142"/>
            <a:ext cx="760417" cy="12631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69" idx="3"/>
          </p:cNvCxnSpPr>
          <p:nvPr/>
        </p:nvCxnSpPr>
        <p:spPr>
          <a:xfrm flipV="1">
            <a:off x="4132036" y="3451123"/>
            <a:ext cx="685770" cy="14090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7010" y="5672030"/>
            <a:ext cx="365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b="1" dirty="0" err="1" smtClean="0">
                <a:latin typeface="다음_Regular" pitchFamily="2" charset="-127"/>
                <a:ea typeface="다음_Regular" pitchFamily="2" charset="-127"/>
              </a:rPr>
              <a:t>modoo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! 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시작을 위해 </a:t>
            </a:r>
            <a:r>
              <a:rPr lang="en-US" altLang="ko-KR" sz="900" b="1" dirty="0" err="1" smtClean="0">
                <a:latin typeface="다음_Regular" pitchFamily="2" charset="-127"/>
                <a:ea typeface="다음_Regular" pitchFamily="2" charset="-127"/>
              </a:rPr>
              <a:t>naver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 ID / PW 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필요</a:t>
            </a: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서비스 이용약관  개인정보 동의  체크 확인</a:t>
            </a: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 ‘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서비스 이용 동의 완료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 후 </a:t>
            </a:r>
            <a:r>
              <a:rPr lang="ko-KR" altLang="en-US" sz="900" b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900" b="1" dirty="0" smtClean="0"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900" b="1" dirty="0" smtClean="0">
                <a:latin typeface="다음_Regular" pitchFamily="2" charset="-127"/>
                <a:ea typeface="다음_Regular" pitchFamily="2" charset="-127"/>
              </a:rPr>
              <a:t> 제작 가능 </a:t>
            </a:r>
            <a:endParaRPr lang="en-US" altLang="ko-KR" sz="90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54" name="Picture 2" descr="D:\19. 네이버모두 교육관련 자료\신청서작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176" y="1102917"/>
            <a:ext cx="3528000" cy="49688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8" name="직사각형 57"/>
          <p:cNvSpPr/>
          <p:nvPr/>
        </p:nvSpPr>
        <p:spPr>
          <a:xfrm>
            <a:off x="5702069" y="2665437"/>
            <a:ext cx="491706" cy="15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481526" y="2648185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lastpiuwer</a:t>
            </a:r>
            <a:endParaRPr lang="ko-KR" altLang="en-US" sz="10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 t="3889" b="10090"/>
          <a:stretch>
            <a:fillRect/>
          </a:stretch>
        </p:blipFill>
        <p:spPr bwMode="auto">
          <a:xfrm>
            <a:off x="659604" y="1089467"/>
            <a:ext cx="3528000" cy="81000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3" name="직사각형 62"/>
          <p:cNvSpPr/>
          <p:nvPr/>
        </p:nvSpPr>
        <p:spPr>
          <a:xfrm>
            <a:off x="755966" y="1385814"/>
            <a:ext cx="3348000" cy="324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851638" y="2596506"/>
            <a:ext cx="3456000" cy="324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6" name="이등변 삼각형 65"/>
          <p:cNvSpPr/>
          <p:nvPr/>
        </p:nvSpPr>
        <p:spPr>
          <a:xfrm rot="10800000">
            <a:off x="729546" y="2008621"/>
            <a:ext cx="3420000" cy="72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439702" y="4314789"/>
            <a:ext cx="961097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296619" y="4314789"/>
            <a:ext cx="1404000" cy="103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보유하고 있는 홈페이지 주소 입력</a:t>
            </a:r>
            <a:endParaRPr lang="ko-KR" altLang="en-US" sz="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07824" y="3167356"/>
            <a:ext cx="491706" cy="15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87281" y="3150104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손진웅</a:t>
            </a:r>
            <a:endParaRPr lang="ko-KR" altLang="en-US" sz="7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13582" y="3354260"/>
            <a:ext cx="49170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10291" y="3293878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890909 - 1</a:t>
            </a:r>
            <a:endParaRPr lang="ko-KR" altLang="en-US" sz="7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259695" y="3210486"/>
            <a:ext cx="49170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025666" y="3141472"/>
            <a:ext cx="966159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rgbClr val="0070C0"/>
                </a:solidFill>
                <a:latin typeface="다음_Regular" pitchFamily="2" charset="-127"/>
                <a:ea typeface="다음_Regular" pitchFamily="2" charset="-127"/>
              </a:rPr>
              <a:t>01072787535</a:t>
            </a:r>
            <a:endParaRPr lang="ko-KR" altLang="en-US" sz="600" b="1" dirty="0">
              <a:solidFill>
                <a:srgbClr val="0070C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32228" y="115888"/>
            <a:ext cx="5637629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Ⅱ.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네이버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ko-KR" alt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아디디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(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계정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)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생성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–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기존 실명확인 고객 用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419" y="883474"/>
            <a:ext cx="278838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 모두 로그인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419" y="2083009"/>
            <a:ext cx="278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서비스이용약관 개인정보 동의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659604" y="2286093"/>
            <a:ext cx="3528000" cy="2374413"/>
            <a:chOff x="664338" y="2600717"/>
            <a:chExt cx="3528000" cy="2374413"/>
          </a:xfrm>
        </p:grpSpPr>
        <p:pic>
          <p:nvPicPr>
            <p:cNvPr id="1026" name="Picture 2" descr="D:\19. 네이버모두 교육관련 자료\네이버모두 동의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38" y="2600717"/>
              <a:ext cx="3528000" cy="13616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27" name="Picture 3" descr="D:\19. 네이버모두 교육관련 자료\네이버모두 동의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4338" y="3965922"/>
              <a:ext cx="3528000" cy="100920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69" name="직사각형 68"/>
          <p:cNvSpPr/>
          <p:nvPr/>
        </p:nvSpPr>
        <p:spPr>
          <a:xfrm>
            <a:off x="3200875" y="3409849"/>
            <a:ext cx="612000" cy="180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971313" y="3409715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971313" y="3925908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971313" y="4348696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029" name="Picture 5" descr="D:\19. 네이버모두 교육관련 자료\네이버모두동의 완료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338" y="5007091"/>
            <a:ext cx="3528000" cy="7072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직사각형 38"/>
          <p:cNvSpPr/>
          <p:nvPr/>
        </p:nvSpPr>
        <p:spPr>
          <a:xfrm>
            <a:off x="2038769" y="4486481"/>
            <a:ext cx="396000" cy="180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1" name="이등변 삼각형 40"/>
          <p:cNvSpPr/>
          <p:nvPr/>
        </p:nvSpPr>
        <p:spPr>
          <a:xfrm rot="10800000">
            <a:off x="729546" y="4763386"/>
            <a:ext cx="3420000" cy="72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248338" y="5524554"/>
            <a:ext cx="396000" cy="180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419" y="4801627"/>
            <a:ext cx="278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서비스 이용 동의 완료</a:t>
            </a:r>
            <a:endParaRPr lang="ko-KR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cxnSp>
        <p:nvCxnSpPr>
          <p:cNvPr id="34" name="직선 화살표 연결선 33"/>
          <p:cNvCxnSpPr>
            <a:endCxn id="48" idx="1"/>
          </p:cNvCxnSpPr>
          <p:nvPr/>
        </p:nvCxnSpPr>
        <p:spPr>
          <a:xfrm>
            <a:off x="4110885" y="1583814"/>
            <a:ext cx="740753" cy="11746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50"/>
          <p:cNvSpPr txBox="1">
            <a:spLocks noChangeArrowheads="1"/>
          </p:cNvSpPr>
          <p:nvPr/>
        </p:nvSpPr>
        <p:spPr bwMode="auto">
          <a:xfrm>
            <a:off x="1111284" y="4996150"/>
            <a:ext cx="7164000" cy="668892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defRPr/>
            </a:pP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①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홈페이지 접속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②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홈페이지 내 신청서 다운로드 후 작성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③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신청서 팩스전송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④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제작 요청 클릭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⑤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메뉴 선택 및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콘텐츠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입력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</a:p>
          <a:p>
            <a:pPr marL="174625" indent="-174625" defTabSz="2089150">
              <a:lnSpc>
                <a:spcPct val="150000"/>
              </a:lnSpc>
              <a:defRPr/>
            </a:pP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⑥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기획 및 제작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 ⑦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검수 완료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⑧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제작 완료</a:t>
            </a:r>
            <a:endParaRPr lang="en-US" altLang="ko-KR" sz="100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13131" y="5620699"/>
            <a:ext cx="3916389" cy="41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en-US" altLang="ko-KR" sz="10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※ </a:t>
            </a:r>
            <a:r>
              <a:rPr lang="ko-KR" altLang="en-US" sz="10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추후 유지 보수 </a:t>
            </a:r>
            <a:r>
              <a:rPr lang="en-US" altLang="ko-KR" sz="10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Process </a:t>
            </a:r>
            <a:r>
              <a:rPr lang="ko-KR" altLang="en-US" sz="10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공지 예정</a:t>
            </a:r>
            <a:r>
              <a:rPr lang="en-US" altLang="ko-KR" sz="1050" b="1" dirty="0" smtClean="0">
                <a:solidFill>
                  <a:srgbClr val="FF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endParaRPr lang="ko-KR" altLang="en-US" sz="1050" b="1" dirty="0">
              <a:solidFill>
                <a:srgbClr val="FF0000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6981" y="12080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</a:t>
            </a:r>
            <a:r>
              <a:rPr lang="en-US" altLang="ko-KR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lang="ko-KR" altLang="en-US" sz="1600" i="1" kern="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네이버</a:t>
            </a:r>
            <a:r>
              <a:rPr lang="ko-KR" altLang="en-US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lang="en-US" altLang="ko-KR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‘</a:t>
            </a:r>
            <a:r>
              <a:rPr lang="ko-KR" altLang="en-US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모두</a:t>
            </a:r>
            <a:r>
              <a:rPr lang="en-US" altLang="ko-KR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’ </a:t>
            </a:r>
            <a:r>
              <a:rPr lang="ko-KR" altLang="en-US" sz="1600" i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 </a:t>
            </a:r>
            <a:r>
              <a:rPr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Process</a:t>
            </a:r>
            <a:endParaRPr lang="ko-KR" altLang="en-US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027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284" y="1434672"/>
            <a:ext cx="7380000" cy="35109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238792" y="1307779"/>
            <a:ext cx="396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홈페이지 접속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- </a:t>
            </a:r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http://webnamu.co.kr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279103" y="5371357"/>
            <a:ext cx="5055079" cy="630100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인터넷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주소창에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http://webnamu.co.kr </a:t>
            </a:r>
            <a:r>
              <a:rPr lang="ko-KR" alt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입력</a:t>
            </a:r>
            <a:endPara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영업 대행사별 생성된 아이디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비번 입력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다중접속 가능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)</a:t>
            </a:r>
          </a:p>
        </p:txBody>
      </p:sp>
      <p:pic>
        <p:nvPicPr>
          <p:cNvPr id="2052" name="Picture 4" descr="D:\19. 네이버모두 교육관련 자료\전체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442" y="1659595"/>
            <a:ext cx="5054400" cy="3671529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545454" y="1687900"/>
            <a:ext cx="1080000" cy="180000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</a:t>
            </a:r>
            <a:r>
              <a:rPr kumimoji="1" lang="en-US" altLang="ko-KR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홈페이지 접속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47" y="1639306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508958" y="2337758"/>
            <a:ext cx="540000" cy="239908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238792" y="1342283"/>
            <a:ext cx="477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신청서 다운로드 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</a:rPr>
              <a:t>팩스전송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2718" y="609907"/>
            <a:ext cx="8388000" cy="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279103" y="5371357"/>
            <a:ext cx="5055079" cy="630100"/>
          </a:xfrm>
          <a:prstGeom prst="rect">
            <a:avLst/>
          </a:prstGeom>
          <a:pattFill prst="ltUpDiag">
            <a:fgClr>
              <a:srgbClr val="DDDDDD"/>
            </a:fgClr>
            <a:bgClr>
              <a:srgbClr val="FFFFFF"/>
            </a:bgClr>
          </a:pattFill>
          <a:ln w="9525" algn="ctr">
            <a:solidFill>
              <a:schemeClr val="accent6"/>
            </a:solidFill>
            <a:prstDash val="lgDash"/>
            <a:miter lim="800000"/>
            <a:headEnd/>
            <a:tailEnd/>
          </a:ln>
          <a:effectLst/>
        </p:spPr>
        <p:txBody>
          <a:bodyPr lIns="72000" rIns="0" anchor="ctr"/>
          <a:lstStyle/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홈페이지 우측 상단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네이버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‘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모두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’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제작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/ 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등록 신청서 다운로드</a:t>
            </a:r>
            <a:endParaRPr lang="en-US" altLang="ko-KR" sz="100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174625" indent="-174625" defTabSz="20891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신청서 작성 후 </a:t>
            </a:r>
            <a:r>
              <a:rPr lang="ko-KR" altLang="en-US" sz="1000" b="1" dirty="0" err="1" smtClean="0">
                <a:latin typeface="다음_Regular" pitchFamily="2" charset="-127"/>
                <a:ea typeface="다음_Regular" pitchFamily="2" charset="-127"/>
              </a:rPr>
              <a:t>웹팩스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전송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(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총괄 </a:t>
            </a:r>
            <a:r>
              <a:rPr lang="en-US" altLang="ko-KR" sz="1000" b="1" dirty="0" smtClean="0">
                <a:latin typeface="다음_Regular" pitchFamily="2" charset="-127"/>
                <a:ea typeface="다음_Regular" pitchFamily="2" charset="-127"/>
              </a:rPr>
              <a:t>: 0502-358-7750)</a:t>
            </a:r>
            <a:r>
              <a:rPr lang="ko-KR" altLang="en-US" sz="1000" b="1" dirty="0" smtClean="0">
                <a:latin typeface="다음_Regular" pitchFamily="2" charset="-127"/>
                <a:ea typeface="다음_Regular" pitchFamily="2" charset="-127"/>
              </a:rPr>
              <a:t> </a:t>
            </a:r>
            <a:endParaRPr lang="en-US" altLang="ko-KR" sz="1000" b="1" dirty="0" smtClean="0"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2052" name="Picture 4" descr="D:\19. 네이버모두 교육관련 자료\전체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442" y="1659595"/>
            <a:ext cx="5054400" cy="3671529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6383545" y="2778137"/>
            <a:ext cx="1296000" cy="54000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32229" y="115888"/>
            <a:ext cx="481420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88950" indent="-400050">
              <a:lnSpc>
                <a:spcPct val="120000"/>
              </a:lnSpc>
              <a:spcBef>
                <a:spcPct val="40000"/>
              </a:spcBef>
              <a:spcAft>
                <a:spcPct val="10000"/>
              </a:spcAft>
              <a:buClr>
                <a:srgbClr val="000000"/>
              </a:buClr>
            </a:pPr>
            <a:r>
              <a:rPr kumimoji="1" lang="en-US" altLang="ko-KR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Ⅲ. </a:t>
            </a:r>
            <a:r>
              <a:rPr kumimoji="1" lang="ko-KR" altLang="en-US" sz="1600" i="1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 및 제작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- 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신청서 다운로드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/</a:t>
            </a:r>
            <a:r>
              <a:rPr kumimoji="1" lang="ko-KR" alt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팩스전송</a:t>
            </a:r>
            <a:r>
              <a:rPr kumimoji="1" lang="en-US" altLang="ko-KR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Regular" pitchFamily="2" charset="-127"/>
                <a:ea typeface="다음_Regular" pitchFamily="2" charset="-127"/>
                <a:cs typeface="Tahoma" pitchFamily="34" charset="0"/>
              </a:rPr>
              <a:t> </a:t>
            </a:r>
            <a:endParaRPr lang="en-US" altLang="ko-KR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14" name="Picture 3" descr="C:\Users\yjm\Documents\네이트온 받은 파일\pro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47" y="1639306"/>
            <a:ext cx="2411839" cy="203796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077068" y="2320506"/>
            <a:ext cx="1147342" cy="257160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5400000">
            <a:off x="2256650" y="2636087"/>
            <a:ext cx="1656000" cy="108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 eaLnBrk="0" latinLnBrk="0" hangingPunct="0">
              <a:spcBef>
                <a:spcPct val="50000"/>
              </a:spcBef>
              <a:spcAft>
                <a:spcPct val="5000"/>
              </a:spcAft>
              <a:defRPr/>
            </a:pPr>
            <a:endParaRPr kumimoji="0" lang="ko-KR" altLang="en-US" sz="1300" dirty="0">
              <a:solidFill>
                <a:schemeClr val="tx1"/>
              </a:solidFill>
              <a:latin typeface="다음_Regular" pitchFamily="2" charset="-127"/>
              <a:ea typeface="다음_Regular" pitchFamily="2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14473</TotalTime>
  <Words>1019</Words>
  <Application>Microsoft Office PowerPoint</Application>
  <PresentationFormat>화면 슬라이드 쇼(4:3)</PresentationFormat>
  <Paragraphs>156</Paragraphs>
  <Slides>18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북경법인 조직 재정비 계획(案)</dc:title>
  <dc:creator>user1</dc:creator>
  <cp:lastModifiedBy>yjm</cp:lastModifiedBy>
  <cp:revision>2854</cp:revision>
  <cp:lastPrinted>2017-05-17T02:50:50Z</cp:lastPrinted>
  <dcterms:created xsi:type="dcterms:W3CDTF">2009-09-01T04:40:48Z</dcterms:created>
  <dcterms:modified xsi:type="dcterms:W3CDTF">2017-05-25T04:52:44Z</dcterms:modified>
</cp:coreProperties>
</file>